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4"/>
  </p:notesMasterIdLst>
  <p:sldIdLst>
    <p:sldId id="256" r:id="rId2"/>
    <p:sldId id="259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t-BR"/>
    </a:defPPr>
    <a:lvl1pPr algn="l" defTabSz="913851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6757" indent="-360033" algn="l" defTabSz="913851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3851" indent="-720401" algn="l" defTabSz="913851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0945" indent="-1080769" algn="l" defTabSz="913851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038" indent="-1441137" algn="l" defTabSz="913851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483626" algn="l" defTabSz="193450" rtl="0" eaLnBrk="1" latinLnBrk="0" hangingPunct="1"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580351" algn="l" defTabSz="193450" rtl="0" eaLnBrk="1" latinLnBrk="0" hangingPunct="1"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677076" algn="l" defTabSz="193450" rtl="0" eaLnBrk="1" latinLnBrk="0" hangingPunct="1"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773801" algn="l" defTabSz="193450" rtl="0" eaLnBrk="1" latinLnBrk="0" hangingPunct="1">
      <a:defRPr sz="18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39A5A5"/>
    <a:srgbClr val="FF3300"/>
    <a:srgbClr val="000099"/>
    <a:srgbClr val="000066"/>
    <a:srgbClr val="000000"/>
    <a:srgbClr val="CCECFF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8" autoAdjust="0"/>
    <p:restoredTop sz="94660"/>
  </p:normalViewPr>
  <p:slideViewPr>
    <p:cSldViewPr>
      <p:cViewPr>
        <p:scale>
          <a:sx n="100" d="100"/>
          <a:sy n="100" d="100"/>
        </p:scale>
        <p:origin x="-124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D6C34-2BDD-4285-BA0E-0AF6C6E498A2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5E3CC21-3174-4573-9E41-F6E931D0BCC1}">
      <dgm:prSet phldrT="[Texto]" custT="1"/>
      <dgm:spPr/>
      <dgm:t>
        <a:bodyPr/>
        <a:lstStyle/>
        <a:p>
          <a:r>
            <a:rPr lang="pt-BR" sz="2800" b="1" dirty="0" smtClean="0">
              <a:latin typeface="Times" panose="02020603050405020304" pitchFamily="18" charset="0"/>
              <a:cs typeface="Times" panose="02020603050405020304" pitchFamily="18" charset="0"/>
            </a:rPr>
            <a:t>Reunião</a:t>
          </a:r>
          <a:endParaRPr lang="pt-BR" sz="2800" b="1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F14C933-7518-4521-B495-2091E1472F4C}" type="parTrans" cxnId="{95A5B189-A7E8-47B0-97FB-C1AC7C23DE6A}">
      <dgm:prSet/>
      <dgm:spPr/>
      <dgm:t>
        <a:bodyPr/>
        <a:lstStyle/>
        <a:p>
          <a:endParaRPr lang="pt-BR"/>
        </a:p>
      </dgm:t>
    </dgm:pt>
    <dgm:pt modelId="{423FAAF9-092C-455D-87DB-536BDB7A64FB}" type="sibTrans" cxnId="{95A5B189-A7E8-47B0-97FB-C1AC7C23DE6A}">
      <dgm:prSet/>
      <dgm:spPr/>
      <dgm:t>
        <a:bodyPr/>
        <a:lstStyle/>
        <a:p>
          <a:endParaRPr lang="pt-BR"/>
        </a:p>
      </dgm:t>
    </dgm:pt>
    <dgm:pt modelId="{9FAF09CC-24F9-43D7-8C13-12EFFC1E2879}">
      <dgm:prSet phldrT="[Texto]"/>
      <dgm:spPr/>
      <dgm:t>
        <a:bodyPr/>
        <a:lstStyle/>
        <a:p>
          <a:r>
            <a:rPr lang="pt-BR" b="1" dirty="0" smtClean="0">
              <a:latin typeface="Times" panose="02020603050405020304" pitchFamily="18" charset="0"/>
              <a:cs typeface="Times" panose="02020603050405020304" pitchFamily="18" charset="0"/>
            </a:rPr>
            <a:t>Criação dos Sinais</a:t>
          </a:r>
          <a:endParaRPr lang="pt-BR" b="1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3429688-3CC9-456B-80DF-172C865DF199}" type="parTrans" cxnId="{EACAC58A-9C36-4A45-84AA-5BFD141064F3}">
      <dgm:prSet/>
      <dgm:spPr/>
      <dgm:t>
        <a:bodyPr/>
        <a:lstStyle/>
        <a:p>
          <a:endParaRPr lang="pt-BR"/>
        </a:p>
      </dgm:t>
    </dgm:pt>
    <dgm:pt modelId="{E383DB23-A1D4-482E-9D0D-E94B681C36F1}" type="sibTrans" cxnId="{EACAC58A-9C36-4A45-84AA-5BFD141064F3}">
      <dgm:prSet/>
      <dgm:spPr/>
      <dgm:t>
        <a:bodyPr/>
        <a:lstStyle/>
        <a:p>
          <a:endParaRPr lang="pt-BR"/>
        </a:p>
      </dgm:t>
    </dgm:pt>
    <dgm:pt modelId="{E4866463-16AD-4A20-AF93-C039A3DD0BC9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t-BR" sz="1800" dirty="0" smtClean="0">
              <a:latin typeface="Times" panose="02020603050405020304" pitchFamily="18" charset="0"/>
              <a:cs typeface="Times" panose="02020603050405020304" pitchFamily="18" charset="0"/>
            </a:rPr>
            <a:t>Seleção e criação dos sinais das principais vidrarias utilizadas no </a:t>
          </a:r>
          <a:r>
            <a:rPr lang="pt-BR" sz="2000" dirty="0" smtClean="0">
              <a:latin typeface="Times" panose="02020603050405020304" pitchFamily="18" charset="0"/>
              <a:cs typeface="Times" panose="02020603050405020304" pitchFamily="18" charset="0"/>
            </a:rPr>
            <a:t>Laboratório</a:t>
          </a:r>
          <a:r>
            <a:rPr lang="pt-BR" sz="1800" dirty="0" smtClean="0">
              <a:latin typeface="Times" panose="02020603050405020304" pitchFamily="18" charset="0"/>
              <a:cs typeface="Times" panose="02020603050405020304" pitchFamily="18" charset="0"/>
            </a:rPr>
            <a:t> de Química</a:t>
          </a:r>
          <a:endParaRPr lang="pt-BR" sz="18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5C41390-C3AE-439F-A14F-10534E1E6415}" type="parTrans" cxnId="{198E7A9C-190B-49F1-8EA6-724D4B8F6683}">
      <dgm:prSet/>
      <dgm:spPr/>
      <dgm:t>
        <a:bodyPr/>
        <a:lstStyle/>
        <a:p>
          <a:endParaRPr lang="pt-BR"/>
        </a:p>
      </dgm:t>
    </dgm:pt>
    <dgm:pt modelId="{123DCCC5-5B70-46C3-BBFE-1C4F2FF12EFB}" type="sibTrans" cxnId="{198E7A9C-190B-49F1-8EA6-724D4B8F6683}">
      <dgm:prSet/>
      <dgm:spPr/>
      <dgm:t>
        <a:bodyPr/>
        <a:lstStyle/>
        <a:p>
          <a:endParaRPr lang="pt-BR"/>
        </a:p>
      </dgm:t>
    </dgm:pt>
    <dgm:pt modelId="{50CFE84C-D9B0-4BA5-BF50-8352080B5703}">
      <dgm:prSet phldrT="[Texto]"/>
      <dgm:spPr/>
      <dgm:t>
        <a:bodyPr/>
        <a:lstStyle/>
        <a:p>
          <a:r>
            <a:rPr lang="pt-BR" b="1" dirty="0" smtClean="0">
              <a:latin typeface="Times" panose="02020603050405020304" pitchFamily="18" charset="0"/>
              <a:cs typeface="Times" panose="02020603050405020304" pitchFamily="18" charset="0"/>
            </a:rPr>
            <a:t>Validação dos Sinais</a:t>
          </a:r>
          <a:endParaRPr lang="pt-BR" b="1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D32C6FA-3544-41BD-9933-DB1279BBC3C3}" type="parTrans" cxnId="{4A7348D5-6A1D-4EAE-9902-0F7378F2AFFD}">
      <dgm:prSet/>
      <dgm:spPr/>
      <dgm:t>
        <a:bodyPr/>
        <a:lstStyle/>
        <a:p>
          <a:endParaRPr lang="pt-BR"/>
        </a:p>
      </dgm:t>
    </dgm:pt>
    <dgm:pt modelId="{68D75F4B-8B7F-4709-ACDB-27EB44AC01E8}" type="sibTrans" cxnId="{4A7348D5-6A1D-4EAE-9902-0F7378F2AFFD}">
      <dgm:prSet/>
      <dgm:spPr/>
      <dgm:t>
        <a:bodyPr/>
        <a:lstStyle/>
        <a:p>
          <a:endParaRPr lang="pt-BR"/>
        </a:p>
      </dgm:t>
    </dgm:pt>
    <dgm:pt modelId="{EAF156B4-98E3-43AB-87E5-966799AABCC3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t-BR" sz="1800" dirty="0" smtClean="0">
              <a:latin typeface="Times" panose="02020603050405020304" pitchFamily="18" charset="0"/>
              <a:cs typeface="Times" panose="02020603050405020304" pitchFamily="18" charset="0"/>
            </a:rPr>
            <a:t>A criação dos sinais foi auxiliada por intérpretes e por um docente, no que se refere aos conhecimentos científicos</a:t>
          </a:r>
          <a:endParaRPr lang="pt-BR" sz="18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62FDC44-C5D5-4482-8762-552CEDFF2B51}" type="parTrans" cxnId="{8F1110BB-E69F-4905-BC7B-C215D54D71C6}">
      <dgm:prSet/>
      <dgm:spPr/>
      <dgm:t>
        <a:bodyPr/>
        <a:lstStyle/>
        <a:p>
          <a:endParaRPr lang="pt-BR"/>
        </a:p>
      </dgm:t>
    </dgm:pt>
    <dgm:pt modelId="{EA6671FB-69BF-40CB-8046-6A887F86077D}" type="sibTrans" cxnId="{8F1110BB-E69F-4905-BC7B-C215D54D71C6}">
      <dgm:prSet/>
      <dgm:spPr/>
      <dgm:t>
        <a:bodyPr/>
        <a:lstStyle/>
        <a:p>
          <a:endParaRPr lang="pt-BR"/>
        </a:p>
      </dgm:t>
    </dgm:pt>
    <dgm:pt modelId="{F1C9FBA8-56D2-4CA0-8215-445B5E4F8EA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sz="2000" dirty="0" smtClean="0">
              <a:latin typeface="Times" panose="02020603050405020304" pitchFamily="18" charset="0"/>
              <a:cs typeface="Times" panose="02020603050405020304" pitchFamily="18" charset="0"/>
            </a:rPr>
            <a:t>Equipe constituída por surdos, graduandos,  professores e intérpretes</a:t>
          </a:r>
          <a:endParaRPr lang="pt-BR" sz="20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1C62E76-9605-4F13-AE98-6C4B3E4A1126}" type="parTrans" cxnId="{24DE2840-469B-4445-B206-5B45E2D5EEE5}">
      <dgm:prSet/>
      <dgm:spPr/>
      <dgm:t>
        <a:bodyPr/>
        <a:lstStyle/>
        <a:p>
          <a:endParaRPr lang="pt-BR"/>
        </a:p>
      </dgm:t>
    </dgm:pt>
    <dgm:pt modelId="{14E49783-4A30-44B6-B0DB-C8283E387D18}" type="sibTrans" cxnId="{24DE2840-469B-4445-B206-5B45E2D5EEE5}">
      <dgm:prSet/>
      <dgm:spPr/>
      <dgm:t>
        <a:bodyPr/>
        <a:lstStyle/>
        <a:p>
          <a:endParaRPr lang="pt-BR"/>
        </a:p>
      </dgm:t>
    </dgm:pt>
    <dgm:pt modelId="{9B0E96E2-933F-4C35-83BD-2A2A8FED81AE}" type="pres">
      <dgm:prSet presAssocID="{F41D6C34-2BDD-4285-BA0E-0AF6C6E498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23F4C8-8826-4C60-8BC0-793798FF1CD2}" type="pres">
      <dgm:prSet presAssocID="{F41D6C34-2BDD-4285-BA0E-0AF6C6E498A2}" presName="tSp" presStyleCnt="0"/>
      <dgm:spPr/>
    </dgm:pt>
    <dgm:pt modelId="{8420AE0C-C54F-47AE-84D2-68CB745608C8}" type="pres">
      <dgm:prSet presAssocID="{F41D6C34-2BDD-4285-BA0E-0AF6C6E498A2}" presName="bSp" presStyleCnt="0"/>
      <dgm:spPr/>
    </dgm:pt>
    <dgm:pt modelId="{D5F05F49-7CEF-4F0F-AEF5-15A339EEBB0D}" type="pres">
      <dgm:prSet presAssocID="{F41D6C34-2BDD-4285-BA0E-0AF6C6E498A2}" presName="process" presStyleCnt="0"/>
      <dgm:spPr/>
    </dgm:pt>
    <dgm:pt modelId="{B2DAEAB7-2C31-44DE-9E8C-F509B42C473D}" type="pres">
      <dgm:prSet presAssocID="{05E3CC21-3174-4573-9E41-F6E931D0BCC1}" presName="composite1" presStyleCnt="0"/>
      <dgm:spPr/>
    </dgm:pt>
    <dgm:pt modelId="{6D2B669F-CB43-4FB1-B785-420F95A27372}" type="pres">
      <dgm:prSet presAssocID="{05E3CC21-3174-4573-9E41-F6E931D0BCC1}" presName="dummyNode1" presStyleLbl="node1" presStyleIdx="0" presStyleCnt="3"/>
      <dgm:spPr/>
    </dgm:pt>
    <dgm:pt modelId="{DD653AEF-7FEC-4A41-B829-09EFBBF6C18A}" type="pres">
      <dgm:prSet presAssocID="{05E3CC21-3174-4573-9E41-F6E931D0BCC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EA1501-7CEE-407B-AB6D-F2642AC9EF29}" type="pres">
      <dgm:prSet presAssocID="{05E3CC21-3174-4573-9E41-F6E931D0BCC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8A259-52A3-4FD5-9B82-A284FDD6DC8C}" type="pres">
      <dgm:prSet presAssocID="{05E3CC21-3174-4573-9E41-F6E931D0BCC1}" presName="parentNode1" presStyleLbl="node1" presStyleIdx="0" presStyleCnt="3" custLinFactNeighborX="4425" custLinFactNeighborY="2990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BE1EB9-DDC8-44D4-A287-8BA91564F248}" type="pres">
      <dgm:prSet presAssocID="{05E3CC21-3174-4573-9E41-F6E931D0BCC1}" presName="connSite1" presStyleCnt="0"/>
      <dgm:spPr/>
    </dgm:pt>
    <dgm:pt modelId="{502D63F3-9946-4EE1-891A-6B5E432D7AB3}" type="pres">
      <dgm:prSet presAssocID="{423FAAF9-092C-455D-87DB-536BDB7A64FB}" presName="Name9" presStyleLbl="sibTrans2D1" presStyleIdx="0" presStyleCnt="2"/>
      <dgm:spPr/>
      <dgm:t>
        <a:bodyPr/>
        <a:lstStyle/>
        <a:p>
          <a:endParaRPr lang="pt-BR"/>
        </a:p>
      </dgm:t>
    </dgm:pt>
    <dgm:pt modelId="{A2F5063E-8287-4F3D-AFB0-A3BD25B234BF}" type="pres">
      <dgm:prSet presAssocID="{9FAF09CC-24F9-43D7-8C13-12EFFC1E2879}" presName="composite2" presStyleCnt="0"/>
      <dgm:spPr/>
    </dgm:pt>
    <dgm:pt modelId="{8C60D4F2-23B7-46AC-853A-B19C72331C1B}" type="pres">
      <dgm:prSet presAssocID="{9FAF09CC-24F9-43D7-8C13-12EFFC1E2879}" presName="dummyNode2" presStyleLbl="node1" presStyleIdx="0" presStyleCnt="3"/>
      <dgm:spPr/>
    </dgm:pt>
    <dgm:pt modelId="{62FCE98E-066B-4EED-8DCA-03A527374C66}" type="pres">
      <dgm:prSet presAssocID="{9FAF09CC-24F9-43D7-8C13-12EFFC1E2879}" presName="childNode2" presStyleLbl="bgAcc1" presStyleIdx="1" presStyleCnt="3" custScaleX="107104" custScaleY="1007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F8BC7-ACC3-4D5A-A99B-9284ACA7EFED}" type="pres">
      <dgm:prSet presAssocID="{9FAF09CC-24F9-43D7-8C13-12EFFC1E28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6C4E4E-87BA-4E1F-8BD4-4A414CD63398}" type="pres">
      <dgm:prSet presAssocID="{9FAF09CC-24F9-43D7-8C13-12EFFC1E2879}" presName="parentNode2" presStyleLbl="node1" presStyleIdx="1" presStyleCnt="3" custLinFactNeighborX="2707" custLinFactNeighborY="-408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98B3C-44CE-4AAB-99E6-AEB61EF1A73C}" type="pres">
      <dgm:prSet presAssocID="{9FAF09CC-24F9-43D7-8C13-12EFFC1E2879}" presName="connSite2" presStyleCnt="0"/>
      <dgm:spPr/>
    </dgm:pt>
    <dgm:pt modelId="{A4A6F1E6-D8DC-42AE-AB84-6E4946FC9FEF}" type="pres">
      <dgm:prSet presAssocID="{E383DB23-A1D4-482E-9D0D-E94B681C36F1}" presName="Name18" presStyleLbl="sibTrans2D1" presStyleIdx="1" presStyleCnt="2" custLinFactNeighborX="12155" custLinFactNeighborY="464"/>
      <dgm:spPr/>
      <dgm:t>
        <a:bodyPr/>
        <a:lstStyle/>
        <a:p>
          <a:endParaRPr lang="pt-BR"/>
        </a:p>
      </dgm:t>
    </dgm:pt>
    <dgm:pt modelId="{22C84FD0-4379-4979-9BB4-A57BFCB5B5FC}" type="pres">
      <dgm:prSet presAssocID="{50CFE84C-D9B0-4BA5-BF50-8352080B5703}" presName="composite1" presStyleCnt="0"/>
      <dgm:spPr/>
    </dgm:pt>
    <dgm:pt modelId="{58C8CDFC-1ED0-4E4E-8FE5-99C0EC07545E}" type="pres">
      <dgm:prSet presAssocID="{50CFE84C-D9B0-4BA5-BF50-8352080B5703}" presName="dummyNode1" presStyleLbl="node1" presStyleIdx="1" presStyleCnt="3"/>
      <dgm:spPr/>
    </dgm:pt>
    <dgm:pt modelId="{7AA71C51-366F-4990-92BC-DDAA291C8148}" type="pres">
      <dgm:prSet presAssocID="{50CFE84C-D9B0-4BA5-BF50-8352080B570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3BF902-E9C8-4623-BF41-D16FD451AD62}" type="pres">
      <dgm:prSet presAssocID="{50CFE84C-D9B0-4BA5-BF50-8352080B570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C82D5E-4609-4BFC-BE25-940FEE555DC2}" type="pres">
      <dgm:prSet presAssocID="{50CFE84C-D9B0-4BA5-BF50-8352080B5703}" presName="parentNode1" presStyleLbl="node1" presStyleIdx="2" presStyleCnt="3" custLinFactNeighborX="23" custLinFactNeighborY="3569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F7C4A7-328D-430B-8244-024E6EBD6A6F}" type="pres">
      <dgm:prSet presAssocID="{50CFE84C-D9B0-4BA5-BF50-8352080B5703}" presName="connSite1" presStyleCnt="0"/>
      <dgm:spPr/>
    </dgm:pt>
  </dgm:ptLst>
  <dgm:cxnLst>
    <dgm:cxn modelId="{F4C5AAAE-CD95-434D-841B-26E89F4B83DF}" type="presOf" srcId="{F41D6C34-2BDD-4285-BA0E-0AF6C6E498A2}" destId="{9B0E96E2-933F-4C35-83BD-2A2A8FED81AE}" srcOrd="0" destOrd="0" presId="urn:microsoft.com/office/officeart/2005/8/layout/hProcess4"/>
    <dgm:cxn modelId="{F3C51023-552A-41C9-BF73-C5B27ECEF2A7}" type="presOf" srcId="{E4866463-16AD-4A20-AF93-C039A3DD0BC9}" destId="{5B3F8BC7-ACC3-4D5A-A99B-9284ACA7EFED}" srcOrd="1" destOrd="0" presId="urn:microsoft.com/office/officeart/2005/8/layout/hProcess4"/>
    <dgm:cxn modelId="{532B696E-6CF9-4641-8A5E-D792A1D4F82E}" type="presOf" srcId="{423FAAF9-092C-455D-87DB-536BDB7A64FB}" destId="{502D63F3-9946-4EE1-891A-6B5E432D7AB3}" srcOrd="0" destOrd="0" presId="urn:microsoft.com/office/officeart/2005/8/layout/hProcess4"/>
    <dgm:cxn modelId="{EACAC58A-9C36-4A45-84AA-5BFD141064F3}" srcId="{F41D6C34-2BDD-4285-BA0E-0AF6C6E498A2}" destId="{9FAF09CC-24F9-43D7-8C13-12EFFC1E2879}" srcOrd="1" destOrd="0" parTransId="{F3429688-3CC9-456B-80DF-172C865DF199}" sibTransId="{E383DB23-A1D4-482E-9D0D-E94B681C36F1}"/>
    <dgm:cxn modelId="{446559A1-F4CA-4188-9328-30C549C8F06C}" type="presOf" srcId="{EAF156B4-98E3-43AB-87E5-966799AABCC3}" destId="{7AA71C51-366F-4990-92BC-DDAA291C8148}" srcOrd="0" destOrd="0" presId="urn:microsoft.com/office/officeart/2005/8/layout/hProcess4"/>
    <dgm:cxn modelId="{36437E01-172D-4693-ABE1-F64DB186AD12}" type="presOf" srcId="{05E3CC21-3174-4573-9E41-F6E931D0BCC1}" destId="{A4E8A259-52A3-4FD5-9B82-A284FDD6DC8C}" srcOrd="0" destOrd="0" presId="urn:microsoft.com/office/officeart/2005/8/layout/hProcess4"/>
    <dgm:cxn modelId="{CD874C99-3E86-4B83-A9C1-BD3E030F561F}" type="presOf" srcId="{E383DB23-A1D4-482E-9D0D-E94B681C36F1}" destId="{A4A6F1E6-D8DC-42AE-AB84-6E4946FC9FEF}" srcOrd="0" destOrd="0" presId="urn:microsoft.com/office/officeart/2005/8/layout/hProcess4"/>
    <dgm:cxn modelId="{198E7A9C-190B-49F1-8EA6-724D4B8F6683}" srcId="{9FAF09CC-24F9-43D7-8C13-12EFFC1E2879}" destId="{E4866463-16AD-4A20-AF93-C039A3DD0BC9}" srcOrd="0" destOrd="0" parTransId="{A5C41390-C3AE-439F-A14F-10534E1E6415}" sibTransId="{123DCCC5-5B70-46C3-BBFE-1C4F2FF12EFB}"/>
    <dgm:cxn modelId="{4A7348D5-6A1D-4EAE-9902-0F7378F2AFFD}" srcId="{F41D6C34-2BDD-4285-BA0E-0AF6C6E498A2}" destId="{50CFE84C-D9B0-4BA5-BF50-8352080B5703}" srcOrd="2" destOrd="0" parTransId="{3D32C6FA-3544-41BD-9933-DB1279BBC3C3}" sibTransId="{68D75F4B-8B7F-4709-ACDB-27EB44AC01E8}"/>
    <dgm:cxn modelId="{1DBD0AA5-61BB-49D3-9363-54094241DC53}" type="presOf" srcId="{E4866463-16AD-4A20-AF93-C039A3DD0BC9}" destId="{62FCE98E-066B-4EED-8DCA-03A527374C66}" srcOrd="0" destOrd="0" presId="urn:microsoft.com/office/officeart/2005/8/layout/hProcess4"/>
    <dgm:cxn modelId="{95A5B189-A7E8-47B0-97FB-C1AC7C23DE6A}" srcId="{F41D6C34-2BDD-4285-BA0E-0AF6C6E498A2}" destId="{05E3CC21-3174-4573-9E41-F6E931D0BCC1}" srcOrd="0" destOrd="0" parTransId="{7F14C933-7518-4521-B495-2091E1472F4C}" sibTransId="{423FAAF9-092C-455D-87DB-536BDB7A64FB}"/>
    <dgm:cxn modelId="{8F1110BB-E69F-4905-BC7B-C215D54D71C6}" srcId="{50CFE84C-D9B0-4BA5-BF50-8352080B5703}" destId="{EAF156B4-98E3-43AB-87E5-966799AABCC3}" srcOrd="0" destOrd="0" parTransId="{A62FDC44-C5D5-4482-8762-552CEDFF2B51}" sibTransId="{EA6671FB-69BF-40CB-8046-6A887F86077D}"/>
    <dgm:cxn modelId="{24DE2840-469B-4445-B206-5B45E2D5EEE5}" srcId="{05E3CC21-3174-4573-9E41-F6E931D0BCC1}" destId="{F1C9FBA8-56D2-4CA0-8215-445B5E4F8EA3}" srcOrd="0" destOrd="0" parTransId="{C1C62E76-9605-4F13-AE98-6C4B3E4A1126}" sibTransId="{14E49783-4A30-44B6-B0DB-C8283E387D18}"/>
    <dgm:cxn modelId="{C24F469B-22D1-4F3C-B2B4-B1FE1BC86A2B}" type="presOf" srcId="{9FAF09CC-24F9-43D7-8C13-12EFFC1E2879}" destId="{686C4E4E-87BA-4E1F-8BD4-4A414CD63398}" srcOrd="0" destOrd="0" presId="urn:microsoft.com/office/officeart/2005/8/layout/hProcess4"/>
    <dgm:cxn modelId="{5432ECEF-810C-4029-B5E9-9462E57F0700}" type="presOf" srcId="{50CFE84C-D9B0-4BA5-BF50-8352080B5703}" destId="{D1C82D5E-4609-4BFC-BE25-940FEE555DC2}" srcOrd="0" destOrd="0" presId="urn:microsoft.com/office/officeart/2005/8/layout/hProcess4"/>
    <dgm:cxn modelId="{24230CF2-8485-46AA-84B7-F24B6BBF1BDB}" type="presOf" srcId="{F1C9FBA8-56D2-4CA0-8215-445B5E4F8EA3}" destId="{DD653AEF-7FEC-4A41-B829-09EFBBF6C18A}" srcOrd="0" destOrd="0" presId="urn:microsoft.com/office/officeart/2005/8/layout/hProcess4"/>
    <dgm:cxn modelId="{E22C5474-60A2-4115-9A53-51E5611B27E8}" type="presOf" srcId="{F1C9FBA8-56D2-4CA0-8215-445B5E4F8EA3}" destId="{33EA1501-7CEE-407B-AB6D-F2642AC9EF29}" srcOrd="1" destOrd="0" presId="urn:microsoft.com/office/officeart/2005/8/layout/hProcess4"/>
    <dgm:cxn modelId="{839948E8-0871-4D28-9014-3298D1365C17}" type="presOf" srcId="{EAF156B4-98E3-43AB-87E5-966799AABCC3}" destId="{2D3BF902-E9C8-4623-BF41-D16FD451AD62}" srcOrd="1" destOrd="0" presId="urn:microsoft.com/office/officeart/2005/8/layout/hProcess4"/>
    <dgm:cxn modelId="{1D96ABE1-CFA8-47CF-99F7-094E79ED7D7C}" type="presParOf" srcId="{9B0E96E2-933F-4C35-83BD-2A2A8FED81AE}" destId="{1223F4C8-8826-4C60-8BC0-793798FF1CD2}" srcOrd="0" destOrd="0" presId="urn:microsoft.com/office/officeart/2005/8/layout/hProcess4"/>
    <dgm:cxn modelId="{90593027-A658-4725-8522-94C582F3B7AE}" type="presParOf" srcId="{9B0E96E2-933F-4C35-83BD-2A2A8FED81AE}" destId="{8420AE0C-C54F-47AE-84D2-68CB745608C8}" srcOrd="1" destOrd="0" presId="urn:microsoft.com/office/officeart/2005/8/layout/hProcess4"/>
    <dgm:cxn modelId="{230C76E2-5A5D-4123-8D72-579E7C99E0F3}" type="presParOf" srcId="{9B0E96E2-933F-4C35-83BD-2A2A8FED81AE}" destId="{D5F05F49-7CEF-4F0F-AEF5-15A339EEBB0D}" srcOrd="2" destOrd="0" presId="urn:microsoft.com/office/officeart/2005/8/layout/hProcess4"/>
    <dgm:cxn modelId="{36824854-2279-4CFB-B1E1-5303EB653D2A}" type="presParOf" srcId="{D5F05F49-7CEF-4F0F-AEF5-15A339EEBB0D}" destId="{B2DAEAB7-2C31-44DE-9E8C-F509B42C473D}" srcOrd="0" destOrd="0" presId="urn:microsoft.com/office/officeart/2005/8/layout/hProcess4"/>
    <dgm:cxn modelId="{48261D3A-E8CE-46AF-A152-EB5E32254B5E}" type="presParOf" srcId="{B2DAEAB7-2C31-44DE-9E8C-F509B42C473D}" destId="{6D2B669F-CB43-4FB1-B785-420F95A27372}" srcOrd="0" destOrd="0" presId="urn:microsoft.com/office/officeart/2005/8/layout/hProcess4"/>
    <dgm:cxn modelId="{08DBA226-8B3F-43A5-8F76-E04AB0F1E51C}" type="presParOf" srcId="{B2DAEAB7-2C31-44DE-9E8C-F509B42C473D}" destId="{DD653AEF-7FEC-4A41-B829-09EFBBF6C18A}" srcOrd="1" destOrd="0" presId="urn:microsoft.com/office/officeart/2005/8/layout/hProcess4"/>
    <dgm:cxn modelId="{C19F4480-B3DA-41AD-8D66-16D832AA7F62}" type="presParOf" srcId="{B2DAEAB7-2C31-44DE-9E8C-F509B42C473D}" destId="{33EA1501-7CEE-407B-AB6D-F2642AC9EF29}" srcOrd="2" destOrd="0" presId="urn:microsoft.com/office/officeart/2005/8/layout/hProcess4"/>
    <dgm:cxn modelId="{ADA036FD-2F9D-4C64-9CA3-BCECA2408502}" type="presParOf" srcId="{B2DAEAB7-2C31-44DE-9E8C-F509B42C473D}" destId="{A4E8A259-52A3-4FD5-9B82-A284FDD6DC8C}" srcOrd="3" destOrd="0" presId="urn:microsoft.com/office/officeart/2005/8/layout/hProcess4"/>
    <dgm:cxn modelId="{334F69EB-F569-4A3B-B99B-D7FAA957411B}" type="presParOf" srcId="{B2DAEAB7-2C31-44DE-9E8C-F509B42C473D}" destId="{87BE1EB9-DDC8-44D4-A287-8BA91564F248}" srcOrd="4" destOrd="0" presId="urn:microsoft.com/office/officeart/2005/8/layout/hProcess4"/>
    <dgm:cxn modelId="{3F773681-7FC8-4BEA-9DBA-6CACE8AFBA05}" type="presParOf" srcId="{D5F05F49-7CEF-4F0F-AEF5-15A339EEBB0D}" destId="{502D63F3-9946-4EE1-891A-6B5E432D7AB3}" srcOrd="1" destOrd="0" presId="urn:microsoft.com/office/officeart/2005/8/layout/hProcess4"/>
    <dgm:cxn modelId="{A1B7C52D-13AA-4C3E-9F98-7CCA6656AB54}" type="presParOf" srcId="{D5F05F49-7CEF-4F0F-AEF5-15A339EEBB0D}" destId="{A2F5063E-8287-4F3D-AFB0-A3BD25B234BF}" srcOrd="2" destOrd="0" presId="urn:microsoft.com/office/officeart/2005/8/layout/hProcess4"/>
    <dgm:cxn modelId="{A191F5AE-C76A-468C-8B25-04B21CD7470C}" type="presParOf" srcId="{A2F5063E-8287-4F3D-AFB0-A3BD25B234BF}" destId="{8C60D4F2-23B7-46AC-853A-B19C72331C1B}" srcOrd="0" destOrd="0" presId="urn:microsoft.com/office/officeart/2005/8/layout/hProcess4"/>
    <dgm:cxn modelId="{F1F9D432-F0D0-4ADE-BAA1-F037F69E14E5}" type="presParOf" srcId="{A2F5063E-8287-4F3D-AFB0-A3BD25B234BF}" destId="{62FCE98E-066B-4EED-8DCA-03A527374C66}" srcOrd="1" destOrd="0" presId="urn:microsoft.com/office/officeart/2005/8/layout/hProcess4"/>
    <dgm:cxn modelId="{A6D11E1F-266E-4282-A548-52357262CD22}" type="presParOf" srcId="{A2F5063E-8287-4F3D-AFB0-A3BD25B234BF}" destId="{5B3F8BC7-ACC3-4D5A-A99B-9284ACA7EFED}" srcOrd="2" destOrd="0" presId="urn:microsoft.com/office/officeart/2005/8/layout/hProcess4"/>
    <dgm:cxn modelId="{8AA35A52-419B-4C06-A915-31D44F852156}" type="presParOf" srcId="{A2F5063E-8287-4F3D-AFB0-A3BD25B234BF}" destId="{686C4E4E-87BA-4E1F-8BD4-4A414CD63398}" srcOrd="3" destOrd="0" presId="urn:microsoft.com/office/officeart/2005/8/layout/hProcess4"/>
    <dgm:cxn modelId="{94D23279-DD73-49A8-BB9D-D2A1F6327445}" type="presParOf" srcId="{A2F5063E-8287-4F3D-AFB0-A3BD25B234BF}" destId="{83E98B3C-44CE-4AAB-99E6-AEB61EF1A73C}" srcOrd="4" destOrd="0" presId="urn:microsoft.com/office/officeart/2005/8/layout/hProcess4"/>
    <dgm:cxn modelId="{4D80BEA6-474D-4A87-97CB-32DE22B21A0F}" type="presParOf" srcId="{D5F05F49-7CEF-4F0F-AEF5-15A339EEBB0D}" destId="{A4A6F1E6-D8DC-42AE-AB84-6E4946FC9FEF}" srcOrd="3" destOrd="0" presId="urn:microsoft.com/office/officeart/2005/8/layout/hProcess4"/>
    <dgm:cxn modelId="{A6333C31-1670-4FAC-8D07-6357FE8D5F8D}" type="presParOf" srcId="{D5F05F49-7CEF-4F0F-AEF5-15A339EEBB0D}" destId="{22C84FD0-4379-4979-9BB4-A57BFCB5B5FC}" srcOrd="4" destOrd="0" presId="urn:microsoft.com/office/officeart/2005/8/layout/hProcess4"/>
    <dgm:cxn modelId="{1CCCEB75-4ED8-44D0-9073-E5B9AB31D2F2}" type="presParOf" srcId="{22C84FD0-4379-4979-9BB4-A57BFCB5B5FC}" destId="{58C8CDFC-1ED0-4E4E-8FE5-99C0EC07545E}" srcOrd="0" destOrd="0" presId="urn:microsoft.com/office/officeart/2005/8/layout/hProcess4"/>
    <dgm:cxn modelId="{7E8FEE34-EB86-41D0-8F34-FD7077E636CF}" type="presParOf" srcId="{22C84FD0-4379-4979-9BB4-A57BFCB5B5FC}" destId="{7AA71C51-366F-4990-92BC-DDAA291C8148}" srcOrd="1" destOrd="0" presId="urn:microsoft.com/office/officeart/2005/8/layout/hProcess4"/>
    <dgm:cxn modelId="{692B1693-C307-47AD-A888-ADF08E18102F}" type="presParOf" srcId="{22C84FD0-4379-4979-9BB4-A57BFCB5B5FC}" destId="{2D3BF902-E9C8-4623-BF41-D16FD451AD62}" srcOrd="2" destOrd="0" presId="urn:microsoft.com/office/officeart/2005/8/layout/hProcess4"/>
    <dgm:cxn modelId="{205AA4B1-5682-4C74-AD69-BAF68629DD1F}" type="presParOf" srcId="{22C84FD0-4379-4979-9BB4-A57BFCB5B5FC}" destId="{D1C82D5E-4609-4BFC-BE25-940FEE555DC2}" srcOrd="3" destOrd="0" presId="urn:microsoft.com/office/officeart/2005/8/layout/hProcess4"/>
    <dgm:cxn modelId="{8E2409A4-817C-4418-94F7-27E662A0FF0C}" type="presParOf" srcId="{22C84FD0-4379-4979-9BB4-A57BFCB5B5FC}" destId="{B0F7C4A7-328D-430B-8244-024E6EBD6A6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53AEF-7FEC-4A41-B829-09EFBBF6C18A}">
      <dsp:nvSpPr>
        <dsp:cNvPr id="0" name=""/>
        <dsp:cNvSpPr/>
      </dsp:nvSpPr>
      <dsp:spPr>
        <a:xfrm>
          <a:off x="505" y="1603750"/>
          <a:ext cx="2461314" cy="203006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" panose="02020603050405020304" pitchFamily="18" charset="0"/>
              <a:cs typeface="Times" panose="02020603050405020304" pitchFamily="18" charset="0"/>
            </a:rPr>
            <a:t>Equipe constituída por surdos, graduandos,  professores e intérpretes</a:t>
          </a:r>
          <a:endParaRPr lang="pt-BR" sz="20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7223" y="1650468"/>
        <a:ext cx="2367878" cy="1501618"/>
      </dsp:txXfrm>
    </dsp:sp>
    <dsp:sp modelId="{502D63F3-9946-4EE1-891A-6B5E432D7AB3}">
      <dsp:nvSpPr>
        <dsp:cNvPr id="0" name=""/>
        <dsp:cNvSpPr/>
      </dsp:nvSpPr>
      <dsp:spPr>
        <a:xfrm>
          <a:off x="1413892" y="2272368"/>
          <a:ext cx="2638954" cy="2638954"/>
        </a:xfrm>
        <a:prstGeom prst="leftCircularArrow">
          <a:avLst>
            <a:gd name="adj1" fmla="val 2834"/>
            <a:gd name="adj2" fmla="val 346172"/>
            <a:gd name="adj3" fmla="val 1705512"/>
            <a:gd name="adj4" fmla="val 8608319"/>
            <a:gd name="adj5" fmla="val 330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E8A259-52A3-4FD5-9B82-A284FDD6DC8C}">
      <dsp:nvSpPr>
        <dsp:cNvPr id="0" name=""/>
        <dsp:cNvSpPr/>
      </dsp:nvSpPr>
      <dsp:spPr>
        <a:xfrm>
          <a:off x="644275" y="3458961"/>
          <a:ext cx="2187835" cy="870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imes" panose="02020603050405020304" pitchFamily="18" charset="0"/>
              <a:cs typeface="Times" panose="02020603050405020304" pitchFamily="18" charset="0"/>
            </a:rPr>
            <a:t>Reunião</a:t>
          </a:r>
          <a:endParaRPr lang="pt-BR" sz="2800" b="1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69757" y="3484443"/>
        <a:ext cx="2136871" cy="819065"/>
      </dsp:txXfrm>
    </dsp:sp>
    <dsp:sp modelId="{62FCE98E-066B-4EED-8DCA-03A527374C66}">
      <dsp:nvSpPr>
        <dsp:cNvPr id="0" name=""/>
        <dsp:cNvSpPr/>
      </dsp:nvSpPr>
      <dsp:spPr>
        <a:xfrm>
          <a:off x="3091459" y="1596369"/>
          <a:ext cx="2636166" cy="204472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Times" panose="02020603050405020304" pitchFamily="18" charset="0"/>
              <a:cs typeface="Times" panose="02020603050405020304" pitchFamily="18" charset="0"/>
            </a:rPr>
            <a:t>Seleção e criação dos sinais das principais vidrarias utilizadas no </a:t>
          </a:r>
          <a:r>
            <a:rPr lang="pt-BR" sz="2000" kern="1200" dirty="0" smtClean="0">
              <a:latin typeface="Times" panose="02020603050405020304" pitchFamily="18" charset="0"/>
              <a:cs typeface="Times" panose="02020603050405020304" pitchFamily="18" charset="0"/>
            </a:rPr>
            <a:t>Laboratório</a:t>
          </a:r>
          <a:r>
            <a:rPr lang="pt-BR" sz="1800" kern="1200" dirty="0" smtClean="0">
              <a:latin typeface="Times" panose="02020603050405020304" pitchFamily="18" charset="0"/>
              <a:cs typeface="Times" panose="02020603050405020304" pitchFamily="18" charset="0"/>
            </a:rPr>
            <a:t> de Química</a:t>
          </a:r>
          <a:endParaRPr lang="pt-BR" sz="18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138514" y="2081579"/>
        <a:ext cx="2542056" cy="1512461"/>
      </dsp:txXfrm>
    </dsp:sp>
    <dsp:sp modelId="{A4A6F1E6-D8DC-42AE-AB84-6E4946FC9FEF}">
      <dsp:nvSpPr>
        <dsp:cNvPr id="0" name=""/>
        <dsp:cNvSpPr/>
      </dsp:nvSpPr>
      <dsp:spPr>
        <a:xfrm>
          <a:off x="4960423" y="395714"/>
          <a:ext cx="2878322" cy="2878322"/>
        </a:xfrm>
        <a:prstGeom prst="circularArrow">
          <a:avLst>
            <a:gd name="adj1" fmla="val 2599"/>
            <a:gd name="adj2" fmla="val 315644"/>
            <a:gd name="adj3" fmla="val 19560690"/>
            <a:gd name="adj4" fmla="val 12627355"/>
            <a:gd name="adj5" fmla="val 30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6C4E4E-87BA-4E1F-8BD4-4A414CD63398}">
      <dsp:nvSpPr>
        <dsp:cNvPr id="0" name=""/>
        <dsp:cNvSpPr/>
      </dsp:nvSpPr>
      <dsp:spPr>
        <a:xfrm>
          <a:off x="3785068" y="1133115"/>
          <a:ext cx="2187835" cy="870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imes" panose="02020603050405020304" pitchFamily="18" charset="0"/>
              <a:cs typeface="Times" panose="02020603050405020304" pitchFamily="18" charset="0"/>
            </a:rPr>
            <a:t>Criação dos Sinais</a:t>
          </a:r>
          <a:endParaRPr lang="pt-BR" sz="2800" b="1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810550" y="1158597"/>
        <a:ext cx="2136871" cy="819065"/>
      </dsp:txXfrm>
    </dsp:sp>
    <dsp:sp modelId="{7AA71C51-366F-4990-92BC-DDAA291C8148}">
      <dsp:nvSpPr>
        <dsp:cNvPr id="0" name=""/>
        <dsp:cNvSpPr/>
      </dsp:nvSpPr>
      <dsp:spPr>
        <a:xfrm>
          <a:off x="6269839" y="1603750"/>
          <a:ext cx="2461314" cy="203006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Times" panose="02020603050405020304" pitchFamily="18" charset="0"/>
              <a:cs typeface="Times" panose="02020603050405020304" pitchFamily="18" charset="0"/>
            </a:rPr>
            <a:t>A criação dos sinais foi auxiliada por intérpretes e por um docente, no que se refere aos conhecimentos científicos</a:t>
          </a:r>
          <a:endParaRPr lang="pt-BR" sz="18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316557" y="1650468"/>
        <a:ext cx="2367878" cy="1501618"/>
      </dsp:txXfrm>
    </dsp:sp>
    <dsp:sp modelId="{D1C82D5E-4609-4BFC-BE25-940FEE555DC2}">
      <dsp:nvSpPr>
        <dsp:cNvPr id="0" name=""/>
        <dsp:cNvSpPr/>
      </dsp:nvSpPr>
      <dsp:spPr>
        <a:xfrm>
          <a:off x="6817301" y="3509379"/>
          <a:ext cx="2187835" cy="870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imes" panose="02020603050405020304" pitchFamily="18" charset="0"/>
              <a:cs typeface="Times" panose="02020603050405020304" pitchFamily="18" charset="0"/>
            </a:rPr>
            <a:t>Validação dos Sinais</a:t>
          </a:r>
          <a:endParaRPr lang="pt-BR" sz="2800" b="1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42783" y="3534861"/>
        <a:ext cx="2136871" cy="81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834DA48-AD9B-489B-B507-648F09DCA185}" type="datetimeFigureOut">
              <a:rPr lang="pt-BR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4EE6ACB-6A0A-4F7F-9A70-B7E906C2FF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75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85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6757" algn="l" defTabSz="91385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3851" algn="l" defTabSz="91385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945" algn="l" defTabSz="91385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038" algn="l" defTabSz="91385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132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58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84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0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1CF68E-332D-48E2-A52B-B199BCEBC3CA}" type="slidenum">
              <a:rPr lang="pt-BR" smtClean="0">
                <a:ea typeface="MS PGothic" pitchFamily="34" charset="-128"/>
              </a:rPr>
              <a:pPr/>
              <a:t>1</a:t>
            </a:fld>
            <a:endParaRPr 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18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1CF68E-332D-48E2-A52B-B199BCEBC3CA}" type="slidenum">
              <a:rPr lang="pt-BR" smtClean="0">
                <a:ea typeface="MS PGothic" pitchFamily="34" charset="-128"/>
              </a:rPr>
              <a:pPr/>
              <a:t>2</a:t>
            </a:fld>
            <a:endParaRPr 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73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9F8D3-DBF9-44CC-91BD-7824DC6B586C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5E0E2-084F-4F1D-A7F9-938248024D7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8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FBEBD-41D6-46DF-8BE7-E758FB2BB5BC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4EE33-9784-4E15-96D4-E9667B0DBA6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5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5255-7F0D-48F0-AF2F-55AD7CD95857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09046-CB79-499C-AA24-28E0DB718F3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54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flipV="1">
            <a:off x="5410156" y="590903"/>
            <a:ext cx="3733845" cy="9121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tângulo 2"/>
          <p:cNvSpPr/>
          <p:nvPr userDrawn="1"/>
        </p:nvSpPr>
        <p:spPr>
          <a:xfrm flipV="1">
            <a:off x="5410156" y="583091"/>
            <a:ext cx="3733845" cy="1920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 userDrawn="1"/>
        </p:nvSpPr>
        <p:spPr>
          <a:xfrm flipV="1">
            <a:off x="5410156" y="734031"/>
            <a:ext cx="3733845" cy="907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 userDrawn="1"/>
        </p:nvSpPr>
        <p:spPr>
          <a:xfrm flipV="1">
            <a:off x="5410156" y="755702"/>
            <a:ext cx="1966148" cy="18395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tângulo de cantos arredondados 5"/>
          <p:cNvSpPr/>
          <p:nvPr/>
        </p:nvSpPr>
        <p:spPr bwMode="white">
          <a:xfrm>
            <a:off x="5410157" y="743353"/>
            <a:ext cx="3063231" cy="2746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tângulo de cantos arredondados 6"/>
          <p:cNvSpPr/>
          <p:nvPr userDrawn="1"/>
        </p:nvSpPr>
        <p:spPr bwMode="white">
          <a:xfrm>
            <a:off x="7376305" y="679853"/>
            <a:ext cx="1600603" cy="3653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467935"/>
            <a:ext cx="9144000" cy="2444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0" y="493637"/>
            <a:ext cx="9144000" cy="140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 flipV="1">
            <a:off x="6414061" y="388560"/>
            <a:ext cx="2729940" cy="248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0" y="1"/>
            <a:ext cx="9144000" cy="586115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/>
          <p:nvPr userDrawn="1"/>
        </p:nvSpPr>
        <p:spPr>
          <a:xfrm>
            <a:off x="0" y="6745615"/>
            <a:ext cx="9144000" cy="112385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/>
          <p:nvPr userDrawn="1"/>
        </p:nvSpPr>
        <p:spPr>
          <a:xfrm flipV="1">
            <a:off x="5410156" y="754442"/>
            <a:ext cx="1966148" cy="907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052" tIns="43527" rIns="87052" bIns="4352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91" y="4206120"/>
            <a:ext cx="960003" cy="4573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4256-7D4D-4471-B2CF-1ECFDB437324}" type="datetimeFigureOut">
              <a:rPr lang="pt-BR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15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156" y="4205364"/>
            <a:ext cx="1295534" cy="4570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181" y="1009"/>
            <a:ext cx="747665" cy="3658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6F1EBF-28B9-4B06-BBDE-B2B34DD25E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18BFC-2C78-4868-B6C2-796148B88890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31058-274F-4FDD-94D9-14C85906E5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96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4FC0C-5AF6-44E3-97A8-077D582DCCDE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8CDE-8385-4423-A6F3-537D9B9704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53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01740-F34C-4965-B5E2-0BEE654FAF19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23249-7690-4778-A49F-8B7FE0F764D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37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C3AE8-75C1-48F9-9375-F145B47B02B4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624E-369C-4A6C-A415-0520AFF63D7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E0E1B-1C4E-41CC-9350-F051D7A009B0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7105E-99D6-4F38-9AAA-6EC9999914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06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2675-9911-4F84-96D3-74296AAAD13E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CF09-7917-4A44-BCEF-CDFA3C81EAE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8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29712-E337-458C-8B6D-48B81392081F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F7090-D6D0-4393-A6C0-7BEF6E0A3F8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84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57B33-E27F-4904-8B0E-5048516D6D63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0B0FE-C654-4D4E-8918-F8144FC6909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3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C4A5F1-26E7-4BFE-9651-32EC974773EA}" type="datetimeFigureOut">
              <a:rPr lang="pt-BR" smtClean="0"/>
              <a:pPr>
                <a:defRPr/>
              </a:pPr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B95E9C-8205-4D4E-BDFC-9DE1834B11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1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1.wdp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0.wdp"/><Relationship Id="rId7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microsoft.com/office/2007/relationships/hdphoto" Target="../media/hdphoto11.wdp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5.wdp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8.wdp"/><Relationship Id="rId4" Type="http://schemas.openxmlformats.org/officeDocument/2006/relationships/image" Target="../media/image46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23.wdp"/><Relationship Id="rId4" Type="http://schemas.openxmlformats.org/officeDocument/2006/relationships/image" Target="../media/image5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microsoft.com/office/2007/relationships/hdphoto" Target="../media/hdphoto26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10.jp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microsoft.com/office/2007/relationships/hdphoto" Target="../media/hdphoto27.wdp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CaixaDeTexto 67"/>
          <p:cNvSpPr txBox="1">
            <a:spLocks noChangeArrowheads="1"/>
          </p:cNvSpPr>
          <p:nvPr/>
        </p:nvSpPr>
        <p:spPr bwMode="auto">
          <a:xfrm>
            <a:off x="339818" y="2560387"/>
            <a:ext cx="8547302" cy="11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45" tIns="9672" rIns="19345" bIns="9672">
            <a:spAutoFit/>
          </a:bodyPr>
          <a:lstStyle/>
          <a:p>
            <a:pPr algn="ctr"/>
            <a:r>
              <a:rPr lang="pt-BR" sz="2400" b="1" dirty="0">
                <a:latin typeface="Cambria" pitchFamily="18" charset="0"/>
              </a:rPr>
              <a:t>Maísa C. Silva</a:t>
            </a:r>
            <a:r>
              <a:rPr lang="pt-BR" sz="2400" b="1" baseline="30000" dirty="0">
                <a:latin typeface="Cambria" pitchFamily="18" charset="0"/>
              </a:rPr>
              <a:t>1</a:t>
            </a:r>
            <a:r>
              <a:rPr lang="pt-BR" sz="2400" b="1" dirty="0">
                <a:latin typeface="Cambria" pitchFamily="18" charset="0"/>
              </a:rPr>
              <a:t> (PQ), Simone M. Goulart</a:t>
            </a:r>
            <a:r>
              <a:rPr lang="pt-BR" sz="2400" b="1" baseline="30000" dirty="0">
                <a:latin typeface="Cambria" pitchFamily="18" charset="0"/>
              </a:rPr>
              <a:t>1</a:t>
            </a:r>
            <a:r>
              <a:rPr lang="pt-BR" sz="2400" b="1" dirty="0">
                <a:latin typeface="Cambria" pitchFamily="18" charset="0"/>
              </a:rPr>
              <a:t> (PQ), Jaliane S. B. dos Santos</a:t>
            </a:r>
            <a:r>
              <a:rPr lang="pt-BR" sz="2400" b="1" baseline="30000" dirty="0">
                <a:latin typeface="Cambria" pitchFamily="18" charset="0"/>
              </a:rPr>
              <a:t>1</a:t>
            </a:r>
            <a:r>
              <a:rPr lang="pt-BR" sz="2400" b="1" dirty="0">
                <a:latin typeface="Cambria" pitchFamily="18" charset="0"/>
              </a:rPr>
              <a:t> (TA), Rogério P. Rodrigues</a:t>
            </a:r>
            <a:r>
              <a:rPr lang="pt-BR" sz="2400" b="1" baseline="30000" dirty="0">
                <a:latin typeface="Cambria" pitchFamily="18" charset="0"/>
              </a:rPr>
              <a:t>2</a:t>
            </a:r>
            <a:r>
              <a:rPr lang="pt-BR" sz="2400" b="1" dirty="0">
                <a:latin typeface="Cambria" pitchFamily="18" charset="0"/>
              </a:rPr>
              <a:t> (TA), Geane S. Lima</a:t>
            </a:r>
            <a:r>
              <a:rPr lang="pt-BR" sz="2400" b="1" baseline="30000" dirty="0">
                <a:latin typeface="Cambria" pitchFamily="18" charset="0"/>
              </a:rPr>
              <a:t>1</a:t>
            </a:r>
            <a:r>
              <a:rPr lang="pt-BR" sz="2400" b="1" dirty="0">
                <a:latin typeface="Cambria" pitchFamily="18" charset="0"/>
              </a:rPr>
              <a:t> (EG), Alessandra T. Cardoso</a:t>
            </a:r>
            <a:r>
              <a:rPr lang="pt-BR" sz="2400" b="1" baseline="30000" dirty="0">
                <a:latin typeface="Cambria" pitchFamily="18" charset="0"/>
              </a:rPr>
              <a:t>1</a:t>
            </a:r>
            <a:r>
              <a:rPr lang="pt-BR" sz="2400" b="1" dirty="0">
                <a:latin typeface="Cambria" pitchFamily="18" charset="0"/>
              </a:rPr>
              <a:t> (EG) </a:t>
            </a:r>
            <a:endParaRPr lang="pt-BR" sz="2400" b="1" dirty="0" smtClean="0">
              <a:latin typeface="Cambria" pitchFamily="18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04090" y="3871865"/>
            <a:ext cx="881875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 hangingPunct="0">
              <a:spcBef>
                <a:spcPts val="0"/>
              </a:spcBef>
            </a:pPr>
            <a:r>
              <a:rPr lang="pt-BR" sz="2000" baseline="30000" dirty="0">
                <a:latin typeface="Cambria" pitchFamily="18" charset="0"/>
              </a:rPr>
              <a:t>1</a:t>
            </a:r>
            <a:r>
              <a:rPr lang="pt-BR" sz="2000" dirty="0">
                <a:latin typeface="Cambria" pitchFamily="18" charset="0"/>
              </a:rPr>
              <a:t>Instituto Federal de Goiás, Campus Itumbiara.</a:t>
            </a:r>
          </a:p>
          <a:p>
            <a:pPr algn="ctr" hangingPunct="0">
              <a:spcBef>
                <a:spcPts val="0"/>
              </a:spcBef>
            </a:pPr>
            <a:r>
              <a:rPr lang="pt-BR" sz="2000" baseline="30000" dirty="0">
                <a:latin typeface="Cambria" pitchFamily="18" charset="0"/>
              </a:rPr>
              <a:t>2</a:t>
            </a:r>
            <a:r>
              <a:rPr lang="pt-BR" sz="2000" dirty="0">
                <a:latin typeface="Cambria" pitchFamily="18" charset="0"/>
              </a:rPr>
              <a:t>Serviço Nacional de Aprendizagem Industrial (SENAI), Itumbiara</a:t>
            </a:r>
            <a:r>
              <a:rPr lang="pt-BR" sz="2000" dirty="0" smtClean="0">
                <a:latin typeface="Cambria" pitchFamily="18" charset="0"/>
              </a:rPr>
              <a:t>.</a:t>
            </a:r>
            <a:endParaRPr lang="pt-BR" sz="2000" dirty="0">
              <a:latin typeface="Cambria" pitchFamily="18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92991" y="1104394"/>
            <a:ext cx="8784976" cy="1127529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36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36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36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13963" y="28604"/>
            <a:ext cx="1767879" cy="1004418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Inserir logo da Instituição de origem do autor principal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04090" y="5594836"/>
            <a:ext cx="8818758" cy="296532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 hangingPunct="0">
              <a:spcBef>
                <a:spcPts val="0"/>
              </a:spcBef>
            </a:pPr>
            <a:r>
              <a:rPr lang="pt-BR" b="1" i="1" dirty="0" smtClean="0">
                <a:latin typeface="Cambria" pitchFamily="18" charset="0"/>
              </a:rPr>
              <a:t>Contato:</a:t>
            </a:r>
            <a:r>
              <a:rPr lang="pt-BR" i="1" dirty="0" smtClean="0">
                <a:latin typeface="Cambria" pitchFamily="18" charset="0"/>
              </a:rPr>
              <a:t> </a:t>
            </a:r>
            <a:r>
              <a:rPr lang="pt-BR" i="1" dirty="0" smtClean="0">
                <a:latin typeface="Cambria" pitchFamily="18" charset="0"/>
              </a:rPr>
              <a:t>jaliane.santos@ifg.edu.br</a:t>
            </a:r>
            <a:endParaRPr lang="pt-BR" i="1" dirty="0">
              <a:latin typeface="Cambria" pitchFamily="18" charset="0"/>
            </a:endParaRPr>
          </a:p>
        </p:txBody>
      </p:sp>
      <p:sp>
        <p:nvSpPr>
          <p:cNvPr id="5" name="AutoShape 4" descr="Resultado de imagem para cn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cnp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22486"/>
            <a:ext cx="946969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 descr="C:\Users\1519518.IFG0\Documents\GEPEX-DEPOIS_DE_2014\EXTENSÃO\EVENTOS\EVENTOS 2018\SECITEC\Artes\logo da SNCT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0957" r="6780" b="28669"/>
          <a:stretch/>
        </p:blipFill>
        <p:spPr bwMode="auto">
          <a:xfrm>
            <a:off x="7065400" y="106932"/>
            <a:ext cx="2016442" cy="80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 descr="C:\Users\1519518.IFG0\Documents\GEPEX-DEPOIS_DE_2014\EXTENSÃO\EVENTOS\EVENTOS 2018\SECITEC\Artes\logo da SNCT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0957" r="6780" b="28669"/>
          <a:stretch/>
        </p:blipFill>
        <p:spPr bwMode="auto">
          <a:xfrm>
            <a:off x="2196069" y="6323651"/>
            <a:ext cx="1143000" cy="467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 descr="C:\Users\1519518.IFG0\Documents\GEPEX-DEPOIS_DE_2014\EXTENSÃO\EVENTOS\EVENTOS 2018\SECITEC\Artes\download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6" r="46049" b="21168"/>
          <a:stretch/>
        </p:blipFill>
        <p:spPr bwMode="auto">
          <a:xfrm>
            <a:off x="3779912" y="6421417"/>
            <a:ext cx="1190625" cy="32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2. Balão Volumétrico:</a:t>
            </a:r>
          </a:p>
        </p:txBody>
      </p:sp>
      <p:pic>
        <p:nvPicPr>
          <p:cNvPr id="11" name="Imagem 10" descr="H:\Mestrado Agroquímica - IF Goiano\Congressos, eventos e Trabalhos\SECITEC 2018 - IFG Itumbiara\FOTOS MAÍSA\DSC_000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8" y="2231282"/>
            <a:ext cx="3621600" cy="23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:\Mestrado Agroquímica - IF Goiano\Congressos, eventos e Trabalhos\SECITEC 2018 - IFG Itumbiara\FOTOS MAÍSA\DSC_000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45" y="2231282"/>
            <a:ext cx="3411859" cy="23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8861" y="5733256"/>
            <a:ext cx="7601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56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com a mão direita na configuração S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colocar a palma da mão esquerda para cima 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mover a mão direita para cima, inflando as bochechas.</a:t>
            </a:r>
            <a:endParaRPr lang="pt-BR" dirty="0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3" r="29074"/>
          <a:stretch/>
        </p:blipFill>
        <p:spPr bwMode="auto">
          <a:xfrm>
            <a:off x="8159039" y="4628881"/>
            <a:ext cx="962912" cy="221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3. Vidro Relógio:</a:t>
            </a:r>
          </a:p>
        </p:txBody>
      </p:sp>
      <p:pic>
        <p:nvPicPr>
          <p:cNvPr id="10" name="Imagem 9" descr="F:\Mestrado Agroquímica - IF Goiano\Congressos, eventos e Trabalhos\SECITEC 2018 - IFG Itumbiara\FOTOS MAÍSA\DSC_000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0" y="2231282"/>
            <a:ext cx="3857075" cy="249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F:\Mestrado Agroquímica - IF Goiano\Congressos, eventos e Trabalhos\SECITEC 2018 - IFG Itumbiara\FOTOS MAÍSA\DSC_001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1282"/>
            <a:ext cx="3744416" cy="24938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5380672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mão direita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V,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usando como apoio a mão esquerda em frente o corpo, com a mão direita em V realizar movimentos repetitivos no dorso tocando de cima para baixo. </a:t>
            </a:r>
            <a:endParaRPr lang="pt-BR" dirty="0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b="21588"/>
          <a:stretch/>
        </p:blipFill>
        <p:spPr bwMode="auto">
          <a:xfrm>
            <a:off x="6940082" y="5444632"/>
            <a:ext cx="2170127" cy="12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4. Bureta:</a:t>
            </a:r>
          </a:p>
        </p:txBody>
      </p:sp>
      <p:pic>
        <p:nvPicPr>
          <p:cNvPr id="11" name="Imagem 10" descr="H:\Mestrado Agroquímica - IF Goiano\Congressos, eventos e Trabalhos\SECITEC 2018 - IFG Itumbiara\FOTOS MAÍSA\DSC_001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2" y="2231282"/>
            <a:ext cx="3762226" cy="242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:\Mestrado Agroquímica - IF Goiano\Congressos, eventos e Trabalhos\SECITEC 2018 - IFG Itumbiara\FOTOS MAÍSA\DSC_001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31282"/>
            <a:ext cx="3672408" cy="242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0" y="5229000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mão direita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a mão esquerda em frente o corpo e com a mão direita na configuração 26 tocar na configuração Y e realizar movimentos repetitivos para a direita e para a esquerda (como abrir e fechar a torneira).</a:t>
            </a:r>
            <a:endParaRPr lang="pt-BR" dirty="0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r="35161"/>
          <a:stretch/>
        </p:blipFill>
        <p:spPr bwMode="auto">
          <a:xfrm>
            <a:off x="8222098" y="3994757"/>
            <a:ext cx="779210" cy="27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5. Pipeta Volumétrica:</a:t>
            </a:r>
          </a:p>
        </p:txBody>
      </p:sp>
      <p:pic>
        <p:nvPicPr>
          <p:cNvPr id="10" name="Imagem 9" descr="F:\Mestrado Agroquímica - IF Goiano\Congressos, eventos e Trabalhos\SECITEC 2018 - IFG Itumbiara\FOTOS MAÍSA\DSC_000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" y="2314123"/>
            <a:ext cx="2859172" cy="20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F:\Mestrado Agroquímica - IF Goiano\Congressos, eventos e Trabalhos\SECITEC 2018 - IFG Itumbiara\FOTOS MAÍSA\DSC_000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05" y="2314122"/>
            <a:ext cx="2831647" cy="205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F:\Mestrado Agroquímica - IF Goiano\Congressos, eventos e Trabalhos\SECITEC 2018 - IFG Itumbiara\FOTOS MAÍSA\DSC_000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58" y="2314122"/>
            <a:ext cx="3018141" cy="2061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5380672"/>
            <a:ext cx="6870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mão direita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Com a mão direita na configuração em Y realizar o movimento para cima, inflando a bochecha. Após, com a mão esquerda em B descer a mão rapidamente para frente. 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Resultado de imagem para pipeta volumétr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90" y="4653136"/>
            <a:ext cx="2015738" cy="20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NAPNE ITUMBIA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" panose="02020603050405020304" pitchFamily="18" charset="0"/>
                <a:cs typeface="Times" panose="02020603050405020304" pitchFamily="18" charset="0"/>
              </a:rPr>
              <a:t>6</a:t>
            </a:r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 Pipeta Graduada:</a:t>
            </a:r>
          </a:p>
        </p:txBody>
      </p:sp>
      <p:pic>
        <p:nvPicPr>
          <p:cNvPr id="11" name="Imagem 10" descr="F:\Mestrado Agroquímica - IF Goiano\Congressos, eventos e Trabalhos\SECITEC 2018 - IFG Itumbiara\FOTOS MAÍSA\DSC_000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2" y="2231282"/>
            <a:ext cx="3103624" cy="20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F:\Mestrado Agroquímica - IF Goiano\Congressos, eventos e Trabalhos\SECITEC 2018 - IFG Itumbiara\FOTOS MAÍSA\DSC_000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18706"/>
            <a:ext cx="2895794" cy="20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Usuario\Desktop\Nova pasta\IMG-20180921-WA001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2" y="4427983"/>
            <a:ext cx="3103624" cy="216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C:\Users\Usuario\Desktop\Nova pasta\IMG-20180921-WA0013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44082"/>
            <a:ext cx="2895794" cy="21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395221" y="2113411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 a mão direita na configuração em Y realizar o movimento para cima, inflando a bochecha. Após, com as duas mão na configuração 43. </a:t>
            </a:r>
            <a:endParaRPr lang="pt-BR" dirty="0"/>
          </a:p>
        </p:txBody>
      </p:sp>
      <p:pic>
        <p:nvPicPr>
          <p:cNvPr id="8194" name="Picture 2" descr="Resultado de imagem para pipeta gradu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484">
            <a:off x="6994517" y="4892098"/>
            <a:ext cx="1737672" cy="19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NAPNE ITUMBIAR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" panose="02020603050405020304" pitchFamily="18" charset="0"/>
                <a:cs typeface="Times" panose="02020603050405020304" pitchFamily="18" charset="0"/>
              </a:rPr>
              <a:t>7</a:t>
            </a:r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 Pera:</a:t>
            </a:r>
          </a:p>
        </p:txBody>
      </p:sp>
      <p:pic>
        <p:nvPicPr>
          <p:cNvPr id="13" name="Imagem 12" descr="C:\Users\Usuario\Desktop\Nova pasta\IMG-20180921-WA002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" y="2231282"/>
            <a:ext cx="2932874" cy="20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C:\Users\Usuario\Desktop\Nova pasta\IMG-20180921-WA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31282"/>
            <a:ext cx="2808312" cy="20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C:\Users\Usuario\Desktop\Nova pasta\IMG-20180921-WA002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1282"/>
            <a:ext cx="2954416" cy="2205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265" y="5517232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56 e mão direita na configuração 26. Com as mãos à frente do corpo, inflar a bochecha e realizar o movimento de baixo para cima (representado sugando líquido) e abrir a mão direita. </a:t>
            </a:r>
            <a:endParaRPr lang="pt-BR" dirty="0"/>
          </a:p>
        </p:txBody>
      </p:sp>
      <p:pic>
        <p:nvPicPr>
          <p:cNvPr id="9218" name="Picture 2" descr="Resultado de imagem para pera laborato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408">
            <a:off x="7558277" y="5356006"/>
            <a:ext cx="1344345" cy="13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NAPNE ITUMBIA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8. Proveta:</a:t>
            </a:r>
          </a:p>
        </p:txBody>
      </p:sp>
      <p:pic>
        <p:nvPicPr>
          <p:cNvPr id="11" name="Imagem 10" descr="H:\Mestrado Agroquímica - IF Goiano\Congressos, eventos e Trabalhos\SECITEC 2018 - IFG Itumbiara\FOTOS MAÍSA\DSC_001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" y="2145091"/>
            <a:ext cx="2795099" cy="193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:\Mestrado Agroquímica - IF Goiano\Congressos, eventos e Trabalhos\SECITEC 2018 - IFG Itumbiara\FOTOS MAÍSA\DSC_0019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44737"/>
            <a:ext cx="2736304" cy="193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H:\Mestrado Agroquímica - IF Goiano\Congressos, eventos e Trabalhos\SECITEC 2018 - IFG Itumbiara\FOTOS MAÍSA\DSC_002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50305"/>
            <a:ext cx="2880320" cy="19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4986" y="5380672"/>
            <a:ext cx="6955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56 e mão direita na configuração O. Com as mãos à frente do corpo, palma da mão esquerda para cima, apoiar a mão direita com configuração 56 com movimento de baixo para cima com expressão facial inflando a bochecha. </a:t>
            </a:r>
            <a:endParaRPr lang="pt-BR" dirty="0"/>
          </a:p>
        </p:txBody>
      </p:sp>
      <p:pic>
        <p:nvPicPr>
          <p:cNvPr id="10242" name="Picture 2" descr="Resultado de imagem para prov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74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NAPNE ITUMBIA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" panose="02020603050405020304" pitchFamily="18" charset="0"/>
                <a:cs typeface="Times" panose="02020603050405020304" pitchFamily="18" charset="0"/>
              </a:rPr>
              <a:t>9</a:t>
            </a:r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 Funil:</a:t>
            </a:r>
          </a:p>
        </p:txBody>
      </p:sp>
      <p:pic>
        <p:nvPicPr>
          <p:cNvPr id="14" name="Imagem 13" descr="H:\Mestrado Agroquímica - IF Goiano\Congressos, eventos e Trabalhos\SECITEC 2018 - IFG Itumbiara\FOTOS MAÍSA\DSC_001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31282"/>
            <a:ext cx="3456384" cy="23498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0215" y="5589240"/>
            <a:ext cx="709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Configuração da mão esquerda em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 mão direita em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 Com a mão direita em S à frente do corpo, com movimentação de cima para baixo a mão esquerda em C sem movimentação. </a:t>
            </a:r>
            <a:endParaRPr lang="pt-BR" dirty="0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r="23899"/>
          <a:stretch/>
        </p:blipFill>
        <p:spPr bwMode="auto">
          <a:xfrm>
            <a:off x="7768384" y="5085184"/>
            <a:ext cx="1079748" cy="16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0" y="2231282"/>
            <a:ext cx="3136995" cy="2352747"/>
          </a:xfrm>
          <a:prstGeom prst="rect">
            <a:avLst/>
          </a:prstGeom>
        </p:spPr>
      </p:pic>
      <p:pic>
        <p:nvPicPr>
          <p:cNvPr id="10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10. Papel Filtro:</a:t>
            </a:r>
          </a:p>
        </p:txBody>
      </p:sp>
      <p:pic>
        <p:nvPicPr>
          <p:cNvPr id="10" name="Imagem 9" descr="H:\Mestrado Agroquímica - IF Goiano\Congressos, eventos e Trabalhos\SECITEC 2018 - IFG Itumbiara\FOTOS MAÍSA\DSC_001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" y="2231282"/>
            <a:ext cx="2877069" cy="208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:\Mestrado Agroquímica - IF Goiano\Congressos, eventos e Trabalhos\SECITEC 2018 - IFG Itumbiara\FOTOS MAÍSA\DSC_0015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46" y="2231282"/>
            <a:ext cx="3007614" cy="208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:\Mestrado Agroquímica - IF Goiano\Congressos, eventos e Trabalhos\SECITEC 2018 - IFG Itumbiara\FOTOS MAÍSA\DSC_001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90" y="2231282"/>
            <a:ext cx="3055110" cy="2089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0" y="5374004"/>
            <a:ext cx="6881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 as duas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mãos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na configuração 56 move-las colocando os dedos um sobre o outro.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Após,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 a mão esquerda ou direita permanece na configuração 56, com a outra mão na configuração 2 sem encontrar realizar movimentos circular. </a:t>
            </a:r>
            <a:endParaRPr lang="pt-BR" dirty="0"/>
          </a:p>
        </p:txBody>
      </p:sp>
      <p:pic>
        <p:nvPicPr>
          <p:cNvPr id="12290" name="Picture 2" descr="Resultado de imagem para papel fil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86" y="5360488"/>
            <a:ext cx="1879214" cy="14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NAPNE ITUMBIA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11. </a:t>
            </a:r>
            <a:r>
              <a:rPr lang="pt-BR" sz="2400" b="1" dirty="0">
                <a:latin typeface="Times" panose="02020603050405020304" pitchFamily="18" charset="0"/>
                <a:cs typeface="Times" panose="02020603050405020304" pitchFamily="18" charset="0"/>
              </a:rPr>
              <a:t>Erlenmeyer:</a:t>
            </a:r>
            <a:endParaRPr lang="pt-BR" sz="24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3" name="Imagem 12" descr="F:\Mestrado Agroquímica - IF Goiano\Congressos, eventos e Trabalhos\SECITEC 2018 - IFG Itumbiara\FOTOS MAÍSA\DSC_000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" y="2262608"/>
            <a:ext cx="3353019" cy="231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F:\Mestrado Agroquímica - IF Goiano\Congressos, eventos e Trabalhos\SECITEC 2018 - IFG Itumbiara\FOTOS MAÍSA\DSC_000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2" y="2262608"/>
            <a:ext cx="3327842" cy="2318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0215" y="5644601"/>
            <a:ext cx="7032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Descrição 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56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com a mão direita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posicionar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mão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esquerda à frente com palma da mão para cima, e movimentar a mão direita para cima inflando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as bochechas.</a:t>
            </a:r>
            <a:endParaRPr lang="pt-BR" dirty="0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72079"/>
            <a:ext cx="1885920" cy="18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7313963" y="28604"/>
            <a:ext cx="1767879" cy="1004418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Inserir logo da Instituição de origem do autor principal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AutoShape 4" descr="Resultado de imagem para cn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cnp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22486"/>
            <a:ext cx="946969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 descr="C:\Users\1519518.IFG0\Documents\GEPEX-DEPOIS_DE_2014\EXTENSÃO\EVENTOS\EVENTOS 2018\SECITEC\Artes\logo da SNCT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0957" r="6780" b="28669"/>
          <a:stretch/>
        </p:blipFill>
        <p:spPr bwMode="auto">
          <a:xfrm>
            <a:off x="7065400" y="106932"/>
            <a:ext cx="2016442" cy="80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 descr="C:\Users\1519518.IFG0\Documents\GEPEX-DEPOIS_DE_2014\EXTENSÃO\EVENTOS\EVENTOS 2018\SECITEC\Artes\logo da SNCT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0957" r="6780" b="28669"/>
          <a:stretch/>
        </p:blipFill>
        <p:spPr bwMode="auto">
          <a:xfrm>
            <a:off x="2196069" y="6323651"/>
            <a:ext cx="1143000" cy="467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 descr="C:\Users\1519518.IFG0\Documents\GEPEX-DEPOIS_DE_2014\EXTENSÃO\EVENTOS\EVENTOS 2018\SECITEC\Artes\download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6" r="46049" b="21168"/>
          <a:stretch/>
        </p:blipFill>
        <p:spPr bwMode="auto">
          <a:xfrm>
            <a:off x="3779912" y="6421417"/>
            <a:ext cx="1190625" cy="32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33674" y="3348351"/>
            <a:ext cx="188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Alessandra</a:t>
            </a:r>
            <a:endParaRPr lang="pt-BR" sz="2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507055" y="4485002"/>
            <a:ext cx="1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Maísa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096720" y="7498328"/>
            <a:ext cx="156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Simone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185632" y="3361919"/>
            <a:ext cx="1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Geane</a:t>
            </a:r>
            <a:endParaRPr lang="pt-BR" sz="20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815315" y="4485002"/>
            <a:ext cx="1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Rogério</a:t>
            </a:r>
            <a:endParaRPr lang="pt-BR" sz="2000" b="1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11" y="2952148"/>
            <a:ext cx="1446948" cy="149925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9" y="1839221"/>
            <a:ext cx="1588662" cy="151861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32" y="1826656"/>
            <a:ext cx="1363925" cy="157170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87" y="1826656"/>
            <a:ext cx="1587600" cy="153821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9"/>
          <a:stretch/>
        </p:blipFill>
        <p:spPr>
          <a:xfrm>
            <a:off x="2217563" y="2995331"/>
            <a:ext cx="1448053" cy="147596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61" y="4412157"/>
            <a:ext cx="1457979" cy="1312189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7446050" y="3398361"/>
            <a:ext cx="1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Jaliane</a:t>
            </a:r>
            <a:endParaRPr lang="pt-BR" sz="20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185632" y="5718074"/>
            <a:ext cx="156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Simone</a:t>
            </a:r>
            <a:endParaRPr lang="pt-BR" sz="20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38861" y="1095127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AUTORES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34" name="Picture 6" descr="Resultado de imagem para NAPNE ITUMBIA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65" y="-54257"/>
            <a:ext cx="916588" cy="12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CONCLUSÃO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244" y="2132856"/>
            <a:ext cx="900514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          Neste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trabalho são apresentados resultados parciais, sendo que este projeto ainda não finalizou e é apenas um passo para atuação em favor da resolução dessa problemática. </a:t>
            </a:r>
            <a:endParaRPr lang="pt-BR" sz="2400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        O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Glossário será um recurso facilitador tanto para os docentes da área da Q</a:t>
            </a: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uímica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quanto para os alunos etc. Esse material servirá de apoio não somente dentro do IFG, mas poderá ser utilizado e divulgado à toda comunidade acadêmica.</a:t>
            </a:r>
            <a:endParaRPr lang="pt-BR" sz="24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6388" name="Picture 4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5619" r="14813" b="14098"/>
          <a:stretch/>
        </p:blipFill>
        <p:spPr bwMode="auto">
          <a:xfrm>
            <a:off x="138861" y="1916831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5619" r="14813" b="14098"/>
          <a:stretch/>
        </p:blipFill>
        <p:spPr bwMode="auto">
          <a:xfrm>
            <a:off x="82244" y="4039379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NAPNE ITUMBI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REFERENCIAS BIBLIOGRÁFICAS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635" y="1628800"/>
            <a:ext cx="87536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CHARALLO, T. G. C.; FREITAS, K. R.; ZARA, R. A. Análise dos Sinais de Química Existentes em Libras Segundo a Gestualidade. </a:t>
            </a:r>
            <a:r>
              <a:rPr lang="pt-BR" b="1" dirty="0">
                <a:latin typeface="Times" panose="02020603050405020304" pitchFamily="18" charset="0"/>
                <a:cs typeface="Times" panose="02020603050405020304" pitchFamily="18" charset="0"/>
              </a:rPr>
              <a:t>Experiências em Ensino de Ciências</a:t>
            </a:r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, v. 13, n. 01, p. 32-41, 2018. </a:t>
            </a:r>
          </a:p>
          <a:p>
            <a:pPr algn="just"/>
            <a:endParaRPr lang="pt-BR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pt-BR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LACERDA</a:t>
            </a:r>
            <a:r>
              <a:rPr lang="pt-BR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C.B.F. A prática pedagógica mediada (também) pela língua de sinais: trabalhando com sujeitos surdos. </a:t>
            </a:r>
            <a:r>
              <a:rPr lang="pt-BR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Caderno Cedes</a:t>
            </a:r>
            <a:r>
              <a:rPr lang="pt-BR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v. 20, n. 50, p. 70-83, 2000</a:t>
            </a:r>
            <a:r>
              <a:rPr lang="pt-BR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 hangingPunct="0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REIS, E. S. </a:t>
            </a:r>
            <a:r>
              <a:rPr lang="pt-BR" b="1" dirty="0">
                <a:latin typeface="Times" panose="02020603050405020304" pitchFamily="18" charset="0"/>
                <a:cs typeface="Times" panose="02020603050405020304" pitchFamily="18" charset="0"/>
              </a:rPr>
              <a:t>O Ensino de Química para Alunos Surdos: Desafios e Práticas dos Professores e Interpretes no Processo de Ensino e Aprendizagem de Conceitos Químicos Traduzidos para LIBRAS.</a:t>
            </a:r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 2015. 135 f. Dissertação (Mestrado em Ensino de Ciências e Matemática) – Curso de Pós-Graduação em Ensino de Ciências e Matemática da Universidade Federal do Ceará, Fortaleza, 2015. </a:t>
            </a:r>
          </a:p>
          <a:p>
            <a:pPr algn="just" hangingPunct="0"/>
            <a:endParaRPr lang="pt-BR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hangingPunct="0"/>
            <a:r>
              <a:rPr lang="pt-BR" dirty="0" smtClean="0">
                <a:latin typeface="Times" panose="02020603050405020304" pitchFamily="18" charset="0"/>
                <a:cs typeface="Times" panose="02020603050405020304" pitchFamily="18" charset="0"/>
              </a:rPr>
              <a:t>SOUSA</a:t>
            </a:r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, S. F.; SILVEIRA, H. E. Terminologias Químicas em Libras: A Utilização de Sinais na Aprendizagem de Alunos Surdos. </a:t>
            </a:r>
            <a:r>
              <a:rPr lang="pt-BR" b="1" dirty="0">
                <a:latin typeface="Times" panose="02020603050405020304" pitchFamily="18" charset="0"/>
                <a:cs typeface="Times" panose="02020603050405020304" pitchFamily="18" charset="0"/>
              </a:rPr>
              <a:t>Química Nova na Escola</a:t>
            </a:r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, v. 33, n. 01, p. 37-46, 2011</a:t>
            </a:r>
            <a:r>
              <a:rPr lang="pt-BR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pt-B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6" descr="Resultado de imagem para NAPNE ITUMBI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6" y="1628800"/>
            <a:ext cx="6588132" cy="51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AGRADECIMENTOS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14338" name="Picture 2" descr="Resultado de imagem para GRUPO PET ITUMBIAR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9"/>
          <a:stretch/>
        </p:blipFill>
        <p:spPr bwMode="auto">
          <a:xfrm>
            <a:off x="2665712" y="1868926"/>
            <a:ext cx="2583771" cy="20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napne ITUMBIA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 bwMode="auto">
          <a:xfrm>
            <a:off x="5801327" y="1682868"/>
            <a:ext cx="3312368" cy="220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m para NAPNE ITUMBIA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4761" y="1533875"/>
            <a:ext cx="1833176" cy="25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4760" y="5495798"/>
            <a:ext cx="756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Todos os envolvidos neste projeto!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6" name="Picture 10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3" y="-6354762"/>
            <a:ext cx="6236872" cy="66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Imagem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5"/>
          <a:stretch/>
        </p:blipFill>
        <p:spPr bwMode="auto">
          <a:xfrm>
            <a:off x="7192536" y="5085184"/>
            <a:ext cx="1828217" cy="17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m para NAPNE ITUMBIA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187996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INTRODUÇÃO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3800" y="1792070"/>
            <a:ext cx="378506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 Educação dos </a:t>
            </a:r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SURDOS</a:t>
            </a: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– Um assunto Polêmico;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99445" y="3553971"/>
            <a:ext cx="378506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Desenvolvimento de Propostas educacionais;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eta para a direita listrada 5"/>
          <p:cNvSpPr/>
          <p:nvPr/>
        </p:nvSpPr>
        <p:spPr>
          <a:xfrm rot="5400000">
            <a:off x="4179274" y="2858834"/>
            <a:ext cx="425410" cy="36004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04246" y="5385593"/>
            <a:ext cx="849694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Lacerda (2000)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diz que: “os surdos, após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anos de escolarização apresentam uma série de limitações, não sendo capazes de ler e escrever satisfatoriamente e não tendo um domínio adequado dos conteúdos acadêmicos”. </a:t>
            </a:r>
            <a:endParaRPr lang="pt-BR" sz="2000" dirty="0"/>
          </a:p>
        </p:txBody>
      </p:sp>
      <p:sp>
        <p:nvSpPr>
          <p:cNvPr id="10" name="Seta para a direita listrada 9"/>
          <p:cNvSpPr/>
          <p:nvPr/>
        </p:nvSpPr>
        <p:spPr>
          <a:xfrm rot="5400000">
            <a:off x="4179274" y="4702472"/>
            <a:ext cx="425410" cy="36004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ivro emot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3" y="3077567"/>
            <a:ext cx="1644073" cy="17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vro emot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" y="3182277"/>
            <a:ext cx="1574383" cy="15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m para NAPNE ITUMBI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187996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INTRODUÇÃO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813" y="2083804"/>
            <a:ext cx="895676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Com </a:t>
            </a:r>
            <a:r>
              <a:rPr lang="pt-BR" sz="2400" dirty="0">
                <a:latin typeface="Times" panose="02020603050405020304" pitchFamily="18" charset="0"/>
                <a:cs typeface="Times" panose="02020603050405020304" pitchFamily="18" charset="0"/>
              </a:rPr>
              <a:t>o foco para a criação de Glossário de sinais de vidrarias de Laboratório de Química, pouquíssimos estudos foram realizados nos últimos anos e publicados na </a:t>
            </a: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literatura;</a:t>
            </a:r>
          </a:p>
          <a:p>
            <a:pPr algn="just"/>
            <a:endParaRPr lang="pt-BR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      Carência </a:t>
            </a:r>
            <a:r>
              <a:rPr lang="pt-BR" sz="2400" dirty="0">
                <a:latin typeface="Times" panose="02020603050405020304" pitchFamily="18" charset="0"/>
                <a:cs typeface="Times" panose="02020603050405020304" pitchFamily="18" charset="0"/>
              </a:rPr>
              <a:t>de sinais da terminologia Química, que foi um dos obstáculos enfrentados por Sousa e Silveira (2011), Reis (2015), e Charallo, Feitas e </a:t>
            </a:r>
            <a:r>
              <a:rPr lang="pt-BR" sz="2400" dirty="0" err="1">
                <a:latin typeface="Times" panose="02020603050405020304" pitchFamily="18" charset="0"/>
                <a:cs typeface="Times" panose="02020603050405020304" pitchFamily="18" charset="0"/>
              </a:rPr>
              <a:t>Zara</a:t>
            </a:r>
            <a:r>
              <a:rPr lang="pt-BR" sz="2400" dirty="0">
                <a:latin typeface="Times" panose="02020603050405020304" pitchFamily="18" charset="0"/>
                <a:cs typeface="Times" panose="02020603050405020304" pitchFamily="18" charset="0"/>
              </a:rPr>
              <a:t> (2018</a:t>
            </a: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6" y="1840883"/>
            <a:ext cx="467544" cy="5889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" y="3712526"/>
            <a:ext cx="522604" cy="649905"/>
          </a:xfrm>
          <a:prstGeom prst="rect">
            <a:avLst/>
          </a:prstGeom>
        </p:spPr>
      </p:pic>
      <p:pic>
        <p:nvPicPr>
          <p:cNvPr id="8" name="Picture 6" descr="Resultado de imagem para NAPNE ITUMBI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INTRODUÇÃO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094" y="3197288"/>
            <a:ext cx="72182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      Carência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destes materiais didáticos disponibilizados, como os glossários sobre este assunto na </a:t>
            </a: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literatura;</a:t>
            </a: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endParaRPr lang="pt-BR" sz="2400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endParaRPr lang="pt-BR" sz="2400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    Contar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com um(a) aluno(a) regularmente matriculado(a) no 4º período do Curso de Licenciatura em Química do Instituto Federal de Goiás – </a:t>
            </a:r>
            <a:r>
              <a:rPr lang="pt-BR" sz="2400" i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Câmpus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Itumbiara. </a:t>
            </a:r>
            <a:endParaRPr lang="pt-BR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Nuvem 7"/>
          <p:cNvSpPr/>
          <p:nvPr/>
        </p:nvSpPr>
        <p:spPr>
          <a:xfrm>
            <a:off x="2500490" y="1626281"/>
            <a:ext cx="4104456" cy="1571007"/>
          </a:xfrm>
          <a:prstGeom prst="cloud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Porque o desenvolvimento deste trabalho ?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Resultado de imagem para icone vidr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7" y="2862653"/>
            <a:ext cx="518735" cy="7823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4" y="4627331"/>
            <a:ext cx="518735" cy="782354"/>
          </a:xfrm>
          <a:prstGeom prst="rect">
            <a:avLst/>
          </a:prstGeom>
        </p:spPr>
      </p:pic>
      <p:pic>
        <p:nvPicPr>
          <p:cNvPr id="2054" name="Picture 6" descr="Imagem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19" y="3861047"/>
            <a:ext cx="2248433" cy="29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m para NAPNE ITUMBI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OBJETIVOS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1" y="2348880"/>
            <a:ext cx="8172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Criação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do glossário de vidrarias utilizadas em Laboratório de Química e apresentar este, como recurso de </a:t>
            </a: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acessibilidade;</a:t>
            </a: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endParaRPr lang="pt-BR" sz="2400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endParaRPr lang="pt-BR" sz="2400" dirty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sz="24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Divulgar </a:t>
            </a:r>
            <a:r>
              <a:rPr lang="pt-BR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os sinais criados para os alunos que possuem esta necessidade específica, para que a aprendizagem seja eficaz, auxiliando os estudantes na compreensão de suas funções. </a:t>
            </a:r>
            <a:endParaRPr lang="pt-BR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8977" t="8747" r="6841" b="11097"/>
          <a:stretch/>
        </p:blipFill>
        <p:spPr>
          <a:xfrm>
            <a:off x="107503" y="2479379"/>
            <a:ext cx="864097" cy="8640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8977" t="8747" r="6841" b="11097"/>
          <a:stretch/>
        </p:blipFill>
        <p:spPr>
          <a:xfrm>
            <a:off x="107502" y="4288980"/>
            <a:ext cx="864097" cy="864097"/>
          </a:xfrm>
          <a:prstGeom prst="rect">
            <a:avLst/>
          </a:prstGeom>
        </p:spPr>
      </p:pic>
      <p:pic>
        <p:nvPicPr>
          <p:cNvPr id="8" name="Picture 6" descr="Resultado de imagem para NAPNE ITUMBI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2028" y="3204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7390679"/>
              </p:ext>
            </p:extLst>
          </p:nvPr>
        </p:nvGraphicFramePr>
        <p:xfrm>
          <a:off x="138861" y="1503798"/>
          <a:ext cx="9005139" cy="52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834013"/>
            <a:ext cx="8715056" cy="573656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Sinais criados para as seguintes vidrarias: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8861" y="2597475"/>
            <a:ext cx="5153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Pisseta ou frasco de lavar;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Balão Volumétrico;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Vidro Relógio;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Bureta;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Pipetas Volumétrica; </a:t>
            </a: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Pipeta Graduada;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Pera;</a:t>
            </a: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Proveta;</a:t>
            </a: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Funil;</a:t>
            </a: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Papel Filtro;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Erlenmeyer;</a:t>
            </a:r>
            <a:endParaRPr lang="pt-BR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Picture 2" descr="Imagem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73" y="4674967"/>
            <a:ext cx="3189338" cy="25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m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8007"/>
            <a:ext cx="126797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m para NAPNE ITUMBI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1232" y="67225"/>
            <a:ext cx="6912768" cy="635086"/>
          </a:xfrm>
          <a:prstGeom prst="rect">
            <a:avLst/>
          </a:prstGeom>
          <a:noFill/>
        </p:spPr>
        <p:txBody>
          <a:bodyPr wrap="square" lIns="19345" tIns="9672" rIns="19345" bIns="9672" rtlCol="0">
            <a:spAutoFit/>
          </a:bodyPr>
          <a:lstStyle/>
          <a:p>
            <a:pPr algn="ctr"/>
            <a:r>
              <a:rPr lang="pt-BR" sz="2000" b="1" dirty="0">
                <a:latin typeface="Cambria" pitchFamily="18" charset="0"/>
                <a:cs typeface="Aharoni" pitchFamily="2" charset="-79"/>
              </a:rPr>
              <a:t>GLOSSÁRIO EM LIBRAS PARA VIDRARIAS DE LABORATÓRIO DE </a:t>
            </a:r>
            <a:r>
              <a:rPr lang="pt-BR" sz="2000" b="1" dirty="0" smtClean="0">
                <a:latin typeface="Cambria" pitchFamily="18" charset="0"/>
                <a:cs typeface="Aharoni" pitchFamily="2" charset="-79"/>
              </a:rPr>
              <a:t>QUÍMICA</a:t>
            </a:r>
            <a:endParaRPr lang="pt-BR" sz="2000" b="1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861" y="1072210"/>
            <a:ext cx="88277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Cambria" pitchFamily="18" charset="0"/>
                <a:cs typeface="Aharoni" pitchFamily="2" charset="-79"/>
              </a:rPr>
              <a:t>RELATO DE EXPERIÊNCIA</a:t>
            </a:r>
            <a:endParaRPr lang="pt-BR" b="1" dirty="0">
              <a:solidFill>
                <a:srgbClr val="FFFFFF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215" y="1651746"/>
            <a:ext cx="421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1. Pisseta ou Frasco lavador: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215" y="5376076"/>
            <a:ext cx="799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Descrição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da realização do sinal: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Mão esquerda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direita na configuração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mão esquerda encosta com o polegar no braço da mão direita. Com o dedo indicador na configuração em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inclina para baixo suavemente. </a:t>
            </a:r>
            <a:endParaRPr lang="pt-BR" dirty="0"/>
          </a:p>
        </p:txBody>
      </p:sp>
      <p:pic>
        <p:nvPicPr>
          <p:cNvPr id="9" name="Imagem 8" descr="H:\Mestrado Agroquímica - IF Goiano\Congressos, eventos e Trabalhos\SECITEC 2018 - IFG Itumbiara\FOTOS MAÍSA\DSC_000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2" y="2256815"/>
            <a:ext cx="3622810" cy="239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:\Mestrado Agroquímica - IF Goiano\Congressos, eventos e Trabalhos\SECITEC 2018 - IFG Itumbiara\FOTOS MAÍSA\DSC_000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56815"/>
            <a:ext cx="3600400" cy="239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r="30062"/>
          <a:stretch/>
        </p:blipFill>
        <p:spPr bwMode="auto">
          <a:xfrm>
            <a:off x="8051336" y="4510135"/>
            <a:ext cx="1052546" cy="23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NAPNE ITUMBI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7777" y="160338"/>
            <a:ext cx="657139" cy="9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1474</Words>
  <Application>Microsoft Office PowerPoint</Application>
  <PresentationFormat>Apresentação na tela (4:3)</PresentationFormat>
  <Paragraphs>126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Familia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Carolina</dc:creator>
  <cp:lastModifiedBy>Jaliane Soares Borges dos Santos</cp:lastModifiedBy>
  <cp:revision>383</cp:revision>
  <dcterms:created xsi:type="dcterms:W3CDTF">2010-05-11T01:03:47Z</dcterms:created>
  <dcterms:modified xsi:type="dcterms:W3CDTF">2018-12-10T22:27:35Z</dcterms:modified>
</cp:coreProperties>
</file>